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9" r:id="rId4"/>
    <p:sldId id="260" r:id="rId5"/>
    <p:sldId id="297" r:id="rId6"/>
    <p:sldId id="261" r:id="rId7"/>
    <p:sldId id="262" r:id="rId8"/>
    <p:sldId id="263" r:id="rId9"/>
    <p:sldId id="272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58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300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0202C7-9597-E440-BA0E-A70FEBFEEB1E}">
          <p14:sldIdLst>
            <p14:sldId id="256"/>
            <p14:sldId id="257"/>
          </p14:sldIdLst>
        </p14:section>
        <p14:section name="Need for testing" id="{1B09EB5B-5AEE-144C-9129-65C44B1E1737}">
          <p14:sldIdLst>
            <p14:sldId id="259"/>
            <p14:sldId id="260"/>
            <p14:sldId id="297"/>
            <p14:sldId id="261"/>
            <p14:sldId id="262"/>
            <p14:sldId id="263"/>
            <p14:sldId id="272"/>
            <p14:sldId id="264"/>
            <p14:sldId id="265"/>
            <p14:sldId id="267"/>
            <p14:sldId id="268"/>
            <p14:sldId id="269"/>
            <p14:sldId id="270"/>
            <p14:sldId id="271"/>
            <p14:sldId id="273"/>
            <p14:sldId id="274"/>
            <p14:sldId id="258"/>
            <p14:sldId id="275"/>
            <p14:sldId id="276"/>
            <p14:sldId id="277"/>
            <p14:sldId id="278"/>
            <p14:sldId id="279"/>
            <p14:sldId id="281"/>
            <p14:sldId id="282"/>
            <p14:sldId id="300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C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29"/>
    <p:restoredTop sz="74238" autoAdjust="0"/>
  </p:normalViewPr>
  <p:slideViewPr>
    <p:cSldViewPr snapToGrid="0" snapToObjects="1">
      <p:cViewPr>
        <p:scale>
          <a:sx n="69" d="100"/>
          <a:sy n="69" d="100"/>
        </p:scale>
        <p:origin x="378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04DE4-4CDE-5043-95F8-297FAED2FA8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847DF-6612-BE49-9021-2571CA1B6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448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fenseimagery.mil/imagery.html#guid=f1a07fc90bc516cbf2426f45f804117be1c69d7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64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52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6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Included</a:t>
            </a:r>
            <a:r>
              <a:rPr lang="en-US" baseline="0" dirty="0"/>
              <a:t> here again so that it is quick to refer to it from the previous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31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446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96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Written in Basic,</a:t>
            </a:r>
            <a:r>
              <a:rPr lang="en-US" baseline="0" dirty="0"/>
              <a:t> this was probably similar to my first program. It would have been written on a computer in a shop called Dixons, which sold the computers. The program was probably on a Commodore Vic 20. It is a simple program, and I probably quickly went to change the content of the string in the first line. </a:t>
            </a:r>
          </a:p>
          <a:p>
            <a:endParaRPr lang="en-US" baseline="0" dirty="0"/>
          </a:p>
          <a:p>
            <a:r>
              <a:rPr lang="en-US" baseline="0" dirty="0"/>
              <a:t>What does the program do? </a:t>
            </a:r>
          </a:p>
          <a:p>
            <a:endParaRPr lang="en-US" baseline="0" dirty="0"/>
          </a:p>
          <a:p>
            <a:r>
              <a:rPr lang="en-US" baseline="0" dirty="0"/>
              <a:t>How could we test the program? We could let it run for a number of minutes and see what is displayed on the screen. How long should it run for? How long do we test it for?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5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44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image of Grace Hopper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was released by the United States Navy with the ID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DN-SC-84-05971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(available on Wikipedia)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it is in the public domain. http://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commons.wikimedia.org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/wiki/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File:Commodore_Grace_M._Hopper,_USN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_(covered).jpg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image of the first “bug” is a work of a sailor or employee of the U.S. Navy, taken or made as part of that person's official duties. As a work of the U.S. federal government, the image is in the public domain. The image is available on 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wikipedia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at http://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commons.wikimedia.org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/wiki/File:H96566k.jpg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9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image was published on November 13 1995 (ID 884318). It is used for free under the Dilbert Licensing by AMU Reprints for Classroom usage. Information is available at: http://</a:t>
            </a:r>
            <a:r>
              <a:rPr lang="en-US" baseline="0" dirty="0" err="1"/>
              <a:t>www.amureprints.com</a:t>
            </a:r>
            <a:r>
              <a:rPr lang="en-US" baseline="0" dirty="0"/>
              <a:t>/reprints/classroom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93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Introduction to Software Testing from Paul Ammann and Jeff Offutt, Cambridge University Press,</a:t>
            </a:r>
            <a:r>
              <a:rPr lang="en-US" baseline="0" dirty="0"/>
              <a:t> although the original discussion is also linked to the Art of Software Testing by Myers, </a:t>
            </a:r>
            <a:r>
              <a:rPr lang="en-US" baseline="0" dirty="0" err="1"/>
              <a:t>Badgett</a:t>
            </a:r>
            <a:r>
              <a:rPr lang="en-US" baseline="0" dirty="0"/>
              <a:t> and Sandler (3</a:t>
            </a:r>
            <a:r>
              <a:rPr lang="en-US" baseline="30000" dirty="0"/>
              <a:t>rd</a:t>
            </a:r>
            <a:r>
              <a:rPr lang="en-US" baseline="0" dirty="0"/>
              <a:t> edition). </a:t>
            </a:r>
          </a:p>
          <a:p>
            <a:endParaRPr lang="en-US" baseline="0" dirty="0"/>
          </a:p>
          <a:p>
            <a:r>
              <a:rPr lang="en-US" altLang="zh-CN" baseline="0" dirty="0"/>
              <a:t>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11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8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Jorgensen, p4,</a:t>
            </a:r>
            <a:r>
              <a:rPr lang="en-US" baseline="0" dirty="0"/>
              <a:t> based on IEEE definitions.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FDC2A-0EC6-0845-A688-293E1C023A1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92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94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3629819"/>
            <a:ext cx="12192000" cy="3255962"/>
          </a:xfrm>
          <a:prstGeom prst="rect">
            <a:avLst/>
          </a:prstGeom>
          <a:solidFill>
            <a:srgbClr val="B8C6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" y="0"/>
            <a:ext cx="12192000" cy="350996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endParaRPr lang="en-US" dirty="0">
              <a:solidFill>
                <a:schemeClr val="lt1">
                  <a:alpha val="3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11834" y="191849"/>
            <a:ext cx="11168331" cy="377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Software Quality Assurance and Testing (SQAT)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1834" y="3602038"/>
            <a:ext cx="11168332" cy="1655762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Enter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1834" y="1122363"/>
            <a:ext cx="11168332" cy="2387600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2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5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96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7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4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8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8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3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B8C6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573" y="1704854"/>
            <a:ext cx="113696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2075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AFF93-45AE-CC4D-A56A-612CB3C1AB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0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microsoft.com/facts-about-microsoft/#EmploymentInf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elonsoftware.com/articles/fog0000000043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elonsoftware.com/articles/fog0000000043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nd/2.5/legalcode" TargetMode="External"/><Relationship Id="rId2" Type="http://schemas.openxmlformats.org/officeDocument/2006/relationships/hyperlink" Target="http://www.google.com/googlebooks/chrome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7200" dirty="0"/>
              <a:t>Introduction to Software Quality Assurance and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3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biggest piece of software you've ever written?</a:t>
            </a:r>
          </a:p>
          <a:p>
            <a:pPr lvl="1"/>
            <a:r>
              <a:rPr lang="en-US" dirty="0"/>
              <a:t>How did you test it?</a:t>
            </a:r>
          </a:p>
          <a:p>
            <a:pPr lvl="1"/>
            <a:r>
              <a:rPr lang="en-US" dirty="0"/>
              <a:t>Did it still have bugs?</a:t>
            </a:r>
          </a:p>
          <a:p>
            <a:r>
              <a:rPr lang="en-US" dirty="0"/>
              <a:t>What kind of bugs in software annoy you the most?</a:t>
            </a:r>
          </a:p>
          <a:p>
            <a:r>
              <a:rPr lang="en-US" dirty="0"/>
              <a:t>What is the worst bug you have ever found?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0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374776"/>
            <a:ext cx="10604500" cy="417671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b="1" dirty="0"/>
              <a:t>On your own</a:t>
            </a:r>
            <a:r>
              <a:rPr lang="en-US" dirty="0"/>
              <a:t>: think of some different examples of the use of software and the possible risks if the software fails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In small groups</a:t>
            </a:r>
            <a:r>
              <a:rPr lang="en-US" dirty="0"/>
              <a:t>: discuss these examples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With the class</a:t>
            </a:r>
            <a:r>
              <a:rPr lang="en-US" dirty="0"/>
              <a:t>: we will then discuss your examples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99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573" y="244355"/>
            <a:ext cx="11369615" cy="771646"/>
          </a:xfrm>
        </p:spPr>
        <p:txBody>
          <a:bodyPr/>
          <a:lstStyle/>
          <a:p>
            <a:r>
              <a:rPr lang="en-US" dirty="0"/>
              <a:t>Microsoft’s Experience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B17336-1005-604B-9E9C-7B9B6AE138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01729"/>
            <a:ext cx="12192000" cy="350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573" y="1"/>
            <a:ext cx="11369615" cy="1028700"/>
          </a:xfrm>
        </p:spPr>
        <p:txBody>
          <a:bodyPr/>
          <a:lstStyle/>
          <a:p>
            <a:r>
              <a:rPr lang="en-US" dirty="0"/>
              <a:t>Microsoft’s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887897"/>
            <a:ext cx="11369615" cy="522135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100 major product families (possibly more)</a:t>
            </a:r>
          </a:p>
          <a:p>
            <a:r>
              <a:rPr lang="en-US" dirty="0"/>
              <a:t>80 languages and dialects (possibly more)</a:t>
            </a:r>
          </a:p>
          <a:p>
            <a:r>
              <a:rPr lang="en-US" dirty="0"/>
              <a:t>4 Engineering Groups</a:t>
            </a:r>
          </a:p>
          <a:p>
            <a:pPr lvl="1"/>
            <a:r>
              <a:rPr lang="en-US" dirty="0"/>
              <a:t>Cloud and AI</a:t>
            </a:r>
          </a:p>
          <a:p>
            <a:pPr lvl="1"/>
            <a:r>
              <a:rPr lang="en-US" dirty="0"/>
              <a:t>Experiences and Devices </a:t>
            </a:r>
          </a:p>
          <a:p>
            <a:pPr lvl="1"/>
            <a:r>
              <a:rPr lang="en-US" dirty="0"/>
              <a:t>AI and Research </a:t>
            </a:r>
          </a:p>
          <a:p>
            <a:pPr lvl="1"/>
            <a:r>
              <a:rPr lang="en-US" dirty="0"/>
              <a:t>Core Services and Engineering </a:t>
            </a:r>
          </a:p>
          <a:p>
            <a:r>
              <a:rPr lang="en-US" dirty="0"/>
              <a:t>In 2008, there were a reported 35,000 software engineers (how many do you think are test engineers?)</a:t>
            </a:r>
          </a:p>
          <a:p>
            <a:pPr lvl="1"/>
            <a:r>
              <a:rPr lang="en-US" dirty="0"/>
              <a:t>More recent company information suggests 67,000 engineers, but no information on how many might be involved in testing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2600" b="1" dirty="0"/>
              <a:t>Note – </a:t>
            </a:r>
            <a:r>
              <a:rPr lang="en-US" sz="2600" dirty="0"/>
              <a:t>Looking at Facts About Microsoft, we might estimate that the number of engineers at approximately 67,000. See </a:t>
            </a:r>
            <a:r>
              <a:rPr lang="en-US" sz="2600" dirty="0">
                <a:hlinkClick r:id="rId3"/>
              </a:rPr>
              <a:t>https://news.microsoft.com/facts-about-microsoft/#EmploymentInfo</a:t>
            </a:r>
            <a:r>
              <a:rPr lang="en-US" sz="2600" dirty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8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Microsoft’s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36554"/>
            <a:ext cx="11369615" cy="4351338"/>
          </a:xfrm>
        </p:spPr>
        <p:txBody>
          <a:bodyPr/>
          <a:lstStyle/>
          <a:p>
            <a:r>
              <a:rPr lang="en-US" dirty="0"/>
              <a:t>From previous slide: </a:t>
            </a:r>
          </a:p>
          <a:p>
            <a:pPr lvl="1"/>
            <a:r>
              <a:rPr lang="en-US" dirty="0"/>
              <a:t>In 2008, there were a reported 35,000 engineers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Of these, 9,000 test engineers  - about 25% of the total number of engineers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100,000 computers running tests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67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 of scale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49254"/>
            <a:ext cx="11369615" cy="4351338"/>
          </a:xfrm>
        </p:spPr>
        <p:txBody>
          <a:bodyPr/>
          <a:lstStyle/>
          <a:p>
            <a:r>
              <a:rPr lang="en-US" dirty="0"/>
              <a:t>Real projects might be 50,000 lines of code or 5 million lines of code</a:t>
            </a:r>
          </a:p>
          <a:p>
            <a:r>
              <a:rPr lang="en-US" dirty="0"/>
              <a:t>They are linked to libraries which change and might cause failures in this code</a:t>
            </a:r>
          </a:p>
          <a:p>
            <a:r>
              <a:rPr lang="en-US" dirty="0"/>
              <a:t>Complex systems can have unforeseen interactions between different parts of the system</a:t>
            </a:r>
          </a:p>
          <a:p>
            <a:r>
              <a:rPr lang="en-US" dirty="0"/>
              <a:t>In this course, we will think about how we manage real systems such as those that Microsoft make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901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9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17</a:t>
            </a:fld>
            <a:endParaRPr lang="en-US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Terminology</a:t>
            </a:r>
          </a:p>
        </p:txBody>
      </p:sp>
    </p:spTree>
    <p:extLst>
      <p:ext uri="{BB962C8B-B14F-4D97-AF65-F5344CB8AC3E}">
        <p14:creationId xmlns:p14="http://schemas.microsoft.com/office/powerpoint/2010/main" val="1011108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703997"/>
          </a:xfrm>
        </p:spPr>
        <p:txBody>
          <a:bodyPr/>
          <a:lstStyle/>
          <a:p>
            <a:r>
              <a:rPr lang="en-US" dirty="0"/>
              <a:t>Errors, Faults and Failures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78642" y="1925351"/>
            <a:ext cx="2616200" cy="11811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/>
              <a:t>Error</a:t>
            </a:r>
          </a:p>
        </p:txBody>
      </p:sp>
      <p:sp>
        <p:nvSpPr>
          <p:cNvPr id="7" name="Rectangle 6"/>
          <p:cNvSpPr/>
          <p:nvPr/>
        </p:nvSpPr>
        <p:spPr>
          <a:xfrm>
            <a:off x="5453452" y="1925351"/>
            <a:ext cx="2616200" cy="11811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Fault</a:t>
            </a:r>
          </a:p>
        </p:txBody>
      </p:sp>
      <p:sp>
        <p:nvSpPr>
          <p:cNvPr id="8" name="Rectangle 7"/>
          <p:cNvSpPr/>
          <p:nvPr/>
        </p:nvSpPr>
        <p:spPr>
          <a:xfrm>
            <a:off x="9028262" y="1925351"/>
            <a:ext cx="2616200" cy="11811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Failure</a:t>
            </a: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4494842" y="2515901"/>
            <a:ext cx="958610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8069652" y="2515901"/>
            <a:ext cx="958610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70541" y="1015919"/>
            <a:ext cx="110739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There are different aspects to the problems we find in software.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28262" y="4436125"/>
            <a:ext cx="2616200" cy="11811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Incidents</a:t>
            </a:r>
          </a:p>
        </p:txBody>
      </p:sp>
      <p:cxnSp>
        <p:nvCxnSpPr>
          <p:cNvPr id="14" name="Straight Arrow Connector 13"/>
          <p:cNvCxnSpPr>
            <a:stCxn id="8" idx="2"/>
            <a:endCxn id="12" idx="0"/>
          </p:cNvCxnSpPr>
          <p:nvPr/>
        </p:nvCxnSpPr>
        <p:spPr>
          <a:xfrm>
            <a:off x="10336362" y="3106451"/>
            <a:ext cx="0" cy="1329674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708030" y="1690777"/>
            <a:ext cx="0" cy="3926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2273" y="2367852"/>
            <a:ext cx="12227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System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2273" y="4742807"/>
            <a:ext cx="994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Users</a:t>
            </a:r>
          </a:p>
        </p:txBody>
      </p:sp>
    </p:spTree>
    <p:extLst>
      <p:ext uri="{BB962C8B-B14F-4D97-AF65-F5344CB8AC3E}">
        <p14:creationId xmlns:p14="http://schemas.microsoft.com/office/powerpoint/2010/main" val="392641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573" y="244355"/>
            <a:ext cx="11369615" cy="911586"/>
          </a:xfrm>
        </p:spPr>
        <p:txBody>
          <a:bodyPr/>
          <a:lstStyle/>
          <a:p>
            <a:r>
              <a:rPr lang="en-US" dirty="0"/>
              <a:t>Errors, Faults and Failures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48573" y="1328468"/>
            <a:ext cx="11369615" cy="4727724"/>
          </a:xfrm>
        </p:spPr>
        <p:txBody>
          <a:bodyPr>
            <a:normAutofit/>
          </a:bodyPr>
          <a:lstStyle/>
          <a:p>
            <a:r>
              <a:rPr lang="en-US" dirty="0"/>
              <a:t>Errors (or mistakes) – A problem that is introduced into a system during development.</a:t>
            </a:r>
          </a:p>
          <a:p>
            <a:r>
              <a:rPr lang="en-US" dirty="0"/>
              <a:t>Faults (defects) - A result of an error. </a:t>
            </a:r>
          </a:p>
          <a:p>
            <a:pPr lvl="1"/>
            <a:r>
              <a:rPr lang="en-US" dirty="0"/>
              <a:t>If a designer makes an error that adds something that we don’t want, the fault is incorrect execution. </a:t>
            </a:r>
          </a:p>
          <a:p>
            <a:pPr lvl="1"/>
            <a:r>
              <a:rPr lang="en-US" dirty="0"/>
              <a:t>If a designer makes an error that misses out something, then the fault is something that is not in the software. </a:t>
            </a:r>
          </a:p>
          <a:p>
            <a:r>
              <a:rPr lang="en-US" dirty="0"/>
              <a:t>Failures – The result when a fault executes. </a:t>
            </a:r>
          </a:p>
          <a:p>
            <a:r>
              <a:rPr lang="en-US" dirty="0"/>
              <a:t>Incidents – The symptoms that indicates that there is a fault.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12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the main purpose of quality assurance and testing </a:t>
            </a:r>
          </a:p>
          <a:p>
            <a:r>
              <a:rPr lang="en-US" dirty="0"/>
              <a:t>Discuss the terms testing and debugging</a:t>
            </a:r>
          </a:p>
          <a:p>
            <a:r>
              <a:rPr lang="en-US" dirty="0"/>
              <a:t>Talk about some different problems you have found with software</a:t>
            </a:r>
          </a:p>
          <a:p>
            <a:r>
              <a:rPr lang="en-US" dirty="0"/>
              <a:t>Describe the role of testing at Microsoft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453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62974"/>
            <a:ext cx="11369615" cy="4693218"/>
          </a:xfrm>
        </p:spPr>
        <p:txBody>
          <a:bodyPr/>
          <a:lstStyle/>
          <a:p>
            <a:r>
              <a:rPr lang="en-US" dirty="0"/>
              <a:t>In testing, we develop different test cases </a:t>
            </a:r>
          </a:p>
          <a:p>
            <a:pPr lvl="1"/>
            <a:r>
              <a:rPr lang="en-US" dirty="0"/>
              <a:t>A set of inputs to a system </a:t>
            </a:r>
          </a:p>
          <a:p>
            <a:pPr lvl="1"/>
            <a:r>
              <a:rPr lang="en-US" dirty="0"/>
              <a:t>An expected output </a:t>
            </a:r>
          </a:p>
          <a:p>
            <a:r>
              <a:rPr lang="en-US" dirty="0"/>
              <a:t>Each test case should be identifiable(</a:t>
            </a:r>
            <a:r>
              <a:rPr lang="zh-CN" altLang="en-US"/>
              <a:t>可辨认</a:t>
            </a:r>
            <a:r>
              <a:rPr lang="en-US"/>
              <a:t>), </a:t>
            </a:r>
            <a:r>
              <a:rPr lang="en-US" dirty="0"/>
              <a:t>e.g. assigned a Test ID</a:t>
            </a:r>
          </a:p>
          <a:p>
            <a:r>
              <a:rPr lang="en-US" dirty="0"/>
              <a:t>We should review the outputs of tests to check if they reveal any problems and areas for further testing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3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21</a:t>
            </a:fld>
            <a:endParaRPr lang="en-US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Relationship between Development, Testing and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747614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the Lifecycle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62974"/>
            <a:ext cx="11369615" cy="4693218"/>
          </a:xfrm>
        </p:spPr>
        <p:txBody>
          <a:bodyPr>
            <a:normAutofit/>
          </a:bodyPr>
          <a:lstStyle/>
          <a:p>
            <a:r>
              <a:rPr lang="en-US" dirty="0"/>
              <a:t>How do we make software of the size and complexity of Microsoft and other companies…? </a:t>
            </a:r>
          </a:p>
          <a:p>
            <a:r>
              <a:rPr lang="en-US" dirty="0"/>
              <a:t>Back to Software Lifecycle module:</a:t>
            </a:r>
          </a:p>
          <a:p>
            <a:pPr lvl="1"/>
            <a:r>
              <a:rPr lang="en-US" dirty="0"/>
              <a:t>Make sure people build things with right tools and methods</a:t>
            </a:r>
          </a:p>
          <a:p>
            <a:pPr lvl="1"/>
            <a:r>
              <a:rPr lang="en-US" dirty="0"/>
              <a:t>Make sure the system has a sensible architecture</a:t>
            </a:r>
          </a:p>
          <a:p>
            <a:pPr lvl="1"/>
            <a:r>
              <a:rPr lang="en-US" dirty="0"/>
              <a:t>Use walkthroughs to make sure we agree on what is being done and how it is being done</a:t>
            </a:r>
          </a:p>
          <a:p>
            <a:r>
              <a:rPr lang="en-US" dirty="0"/>
              <a:t>TESTING is also a vital part of this process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5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Joel Test on how to better code</a:t>
            </a:r>
            <a:br>
              <a:rPr lang="en-US" dirty="0"/>
            </a:br>
            <a:r>
              <a:rPr lang="en-US" sz="2800" dirty="0">
                <a:hlinkClick r:id="rId3"/>
              </a:rPr>
              <a:t>http://www.joelonsoftware.com/articles/fog0000000043.html</a:t>
            </a:r>
            <a:r>
              <a:rPr lang="en-US" sz="28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 you use source control?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Can you make a build in one step?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make daily builds?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have a bug database?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fix bugs before writing new code?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you have an up-to-date schedule?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you have a spec?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programmers have quiet working conditions?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you use the best tools money can buy?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you have testers?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new candidates write code during their interview?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Do you do hallway usability testing?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511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good score?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"A score of 12 is perfect, 11 is tolerable, but 10 or lower and you've got serious problems. </a:t>
            </a:r>
          </a:p>
          <a:p>
            <a:pPr marL="0" indent="0">
              <a:buNone/>
            </a:pPr>
            <a:r>
              <a:rPr lang="en-US" dirty="0"/>
              <a:t>The truth is that most software organizations are running with a score of 2 or 3, and they need serious help, because companies like Microsoft run at 12 full-time.”</a:t>
            </a:r>
          </a:p>
          <a:p>
            <a:pPr marL="0" indent="0" algn="r">
              <a:buNone/>
            </a:pPr>
            <a:r>
              <a:rPr lang="en-US" sz="2800" dirty="0"/>
              <a:t>Joel </a:t>
            </a:r>
            <a:r>
              <a:rPr lang="en-US" sz="2800" dirty="0" err="1"/>
              <a:t>Spolsky</a:t>
            </a:r>
            <a:r>
              <a:rPr lang="en-US" sz="2800" dirty="0"/>
              <a:t>, </a:t>
            </a:r>
            <a:r>
              <a:rPr lang="en-US" sz="2800" dirty="0" err="1"/>
              <a:t>joelonsoftware.com</a:t>
            </a: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99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testing 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483562"/>
            <a:ext cx="11369615" cy="4351338"/>
          </a:xfrm>
        </p:spPr>
        <p:txBody>
          <a:bodyPr/>
          <a:lstStyle/>
          <a:p>
            <a:r>
              <a:rPr lang="en-US" dirty="0"/>
              <a:t>Testing checks your daily building (2,3)</a:t>
            </a:r>
          </a:p>
          <a:p>
            <a:r>
              <a:rPr lang="en-US" dirty="0"/>
              <a:t>Testing shows that bugs have been fixed (4,5)</a:t>
            </a:r>
          </a:p>
          <a:p>
            <a:r>
              <a:rPr lang="en-US" dirty="0"/>
              <a:t>Testing indicates how you are doing against the schedule (6) </a:t>
            </a:r>
          </a:p>
          <a:p>
            <a:r>
              <a:rPr lang="en-US" dirty="0"/>
              <a:t>Testing validates development against the specification (7,10)</a:t>
            </a:r>
          </a:p>
          <a:p>
            <a:r>
              <a:rPr lang="en-US" dirty="0"/>
              <a:t>Usability testing checks you are building what users want (12)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64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Joel Test on how to better code</a:t>
            </a:r>
            <a:br>
              <a:rPr lang="en-US" dirty="0"/>
            </a:br>
            <a:r>
              <a:rPr lang="en-US" sz="2800" dirty="0">
                <a:hlinkClick r:id="rId3"/>
              </a:rPr>
              <a:t>http://www.joelonsoftware.com/articles/fog0000000043.html</a:t>
            </a:r>
            <a:r>
              <a:rPr lang="en-US" sz="28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Do you use source control?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Can you make a build in one step?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Do you make daily builds?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Do you have a bug database?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Do you fix bugs before writing new code?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800" dirty="0"/>
              <a:t>Do you have an up-to-date schedule?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you have a specification?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programmers have quiet working conditions?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you use the best tools money can buy?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you have testers?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new candidates write code during their interview?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 startAt="7"/>
            </a:pPr>
            <a:r>
              <a:rPr lang="en-US" sz="2600" dirty="0"/>
              <a:t>Do you do hallway usability testing?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8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0FAE-A68C-6B45-A672-624DF43F7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DCCEF-5933-E74A-9A60-939875B92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358153"/>
            <a:ext cx="11369615" cy="469803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/>
              <a:t>Software Quality Management is concerned with ensuring that developed software systems are ‘fit for purpose.’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From: Sommerville, “Software Engineering, Global Edition’</a:t>
            </a:r>
          </a:p>
          <a:p>
            <a:pPr>
              <a:lnSpc>
                <a:spcPct val="120000"/>
              </a:lnSpc>
            </a:pPr>
            <a:r>
              <a:rPr lang="en-GB" dirty="0"/>
              <a:t>We need processes and standards that should help a team to develop high-quality products</a:t>
            </a:r>
          </a:p>
          <a:p>
            <a:pPr>
              <a:lnSpc>
                <a:spcPct val="120000"/>
              </a:lnSpc>
            </a:pPr>
            <a:r>
              <a:rPr lang="en-GB" dirty="0"/>
              <a:t>We need to check that the processes and standards have been followed</a:t>
            </a:r>
          </a:p>
          <a:p>
            <a:pPr>
              <a:lnSpc>
                <a:spcPct val="120000"/>
              </a:lnSpc>
            </a:pPr>
            <a:r>
              <a:rPr lang="en-GB" dirty="0"/>
              <a:t>We will be thinking further about Software Quality and how it can be managed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BB96A-2B11-5241-BC1A-35D6DC2E7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74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everything?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76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Everything?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28468"/>
            <a:ext cx="11369615" cy="4727724"/>
          </a:xfrm>
        </p:spPr>
        <p:txBody>
          <a:bodyPr>
            <a:normAutofit/>
          </a:bodyPr>
          <a:lstStyle/>
          <a:p>
            <a:r>
              <a:rPr lang="en-US" dirty="0"/>
              <a:t>Is it possible to test all possible aspects of a program?</a:t>
            </a:r>
          </a:p>
          <a:p>
            <a:r>
              <a:rPr lang="en-US" dirty="0"/>
              <a:t>Why do you think that? </a:t>
            </a:r>
          </a:p>
          <a:p>
            <a:r>
              <a:rPr lang="en-US" dirty="0"/>
              <a:t>What is considered ‘good enough’? Some topics: </a:t>
            </a:r>
          </a:p>
          <a:p>
            <a:pPr lvl="1"/>
            <a:r>
              <a:rPr lang="en-US" dirty="0"/>
              <a:t>Test early and test often</a:t>
            </a:r>
          </a:p>
          <a:p>
            <a:pPr lvl="1"/>
            <a:r>
              <a:rPr lang="en-US" dirty="0"/>
              <a:t>Integrate development and testing lifecycles </a:t>
            </a:r>
          </a:p>
          <a:p>
            <a:pPr lvl="1"/>
            <a:r>
              <a:rPr lang="en-US" dirty="0"/>
              <a:t>Formalize the testing methodology </a:t>
            </a:r>
          </a:p>
          <a:p>
            <a:pPr lvl="1"/>
            <a:r>
              <a:rPr lang="en-US" dirty="0"/>
              <a:t>Develop a comprehensive test plan </a:t>
            </a:r>
          </a:p>
          <a:p>
            <a:pPr lvl="1"/>
            <a:r>
              <a:rPr lang="en-US" dirty="0"/>
              <a:t>Use static and dynamic testing </a:t>
            </a:r>
          </a:p>
          <a:p>
            <a:r>
              <a:rPr lang="en-US" dirty="0"/>
              <a:t>Balancing time, money and quality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0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need for testing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07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view of Google’s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96" y="1345720"/>
            <a:ext cx="11231592" cy="4902679"/>
          </a:xfrm>
        </p:spPr>
        <p:txBody>
          <a:bodyPr/>
          <a:lstStyle/>
          <a:p>
            <a:r>
              <a:rPr lang="en-US" dirty="0">
                <a:hlinkClick r:id="rId2"/>
              </a:rPr>
              <a:t>http://www.google.com/googlebooks/chrome/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document is covered by the license </a:t>
            </a:r>
          </a:p>
          <a:p>
            <a:pPr lvl="1"/>
            <a:r>
              <a:rPr lang="en-US" dirty="0">
                <a:hlinkClick r:id="rId3"/>
              </a:rPr>
              <a:t>http://creativecommons.org/licenses/by-nc-nd/2.5/legalcode</a:t>
            </a:r>
            <a:r>
              <a:rPr lang="en-US" dirty="0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98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0"/>
            <a:ext cx="69025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827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1" y="0"/>
            <a:ext cx="8923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00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1" y="0"/>
            <a:ext cx="8623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095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1" y="0"/>
            <a:ext cx="7399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2367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5100"/>
            <a:ext cx="9144000" cy="651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812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0"/>
            <a:ext cx="9033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73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500"/>
            <a:ext cx="9144000" cy="646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37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38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0"/>
            <a:ext cx="8737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31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Terms: </a:t>
            </a:r>
          </a:p>
          <a:p>
            <a:pPr lvl="1"/>
            <a:r>
              <a:rPr lang="en-US"/>
              <a:t>Error, Fault, </a:t>
            </a:r>
            <a:r>
              <a:rPr lang="en-US" dirty="0"/>
              <a:t>Failure, Incident, Test Case </a:t>
            </a:r>
          </a:p>
          <a:p>
            <a:r>
              <a:rPr lang="en-US" dirty="0"/>
              <a:t>Relationship between testing and development</a:t>
            </a:r>
          </a:p>
          <a:p>
            <a:pPr lvl="1"/>
            <a:r>
              <a:rPr lang="en-US" dirty="0"/>
              <a:t>Joel’s example list of points for good development practice</a:t>
            </a:r>
          </a:p>
          <a:p>
            <a:r>
              <a:rPr lang="en-US" dirty="0"/>
              <a:t>The need for automation at different levels of testing</a:t>
            </a:r>
          </a:p>
          <a:p>
            <a:pPr lvl="1"/>
            <a:r>
              <a:rPr lang="en-US" dirty="0"/>
              <a:t>Example of testing at Google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ever program…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573" y="1361387"/>
            <a:ext cx="11369615" cy="4351338"/>
          </a:xfrm>
          <a:ln w="76200" cmpd="sng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360000" tIns="36000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10 Print 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20 GOTO 10</a:t>
            </a:r>
          </a:p>
          <a:p>
            <a:pPr marL="0" indent="0">
              <a:spcBef>
                <a:spcPts val="1824"/>
              </a:spcBef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4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409975" y="3396694"/>
            <a:ext cx="7486488" cy="159497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What does the program do? </a:t>
            </a:r>
          </a:p>
          <a:p>
            <a:pPr algn="ctr"/>
            <a:r>
              <a:rPr lang="en-US" sz="4000" dirty="0"/>
              <a:t>How could we test the program?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280559" y="335239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2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40</a:t>
            </a:fld>
            <a:endParaRPr lang="en-US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775581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A4D6938D-8374-F94E-A422-7989B506C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30919-90B4-8244-B9F0-EFE553E80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90AFF93-45AE-CC4D-A56A-612CB3C1AB5C}" type="slidenum">
              <a:rPr lang="en-US" sz="12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A506D2-8731-6547-837C-B49126F273F1}"/>
              </a:ext>
            </a:extLst>
          </p:cNvPr>
          <p:cNvSpPr txBox="1"/>
          <p:nvPr/>
        </p:nvSpPr>
        <p:spPr>
          <a:xfrm>
            <a:off x="159026" y="861391"/>
            <a:ext cx="1188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How do we test that a camera captures the correct image?</a:t>
            </a:r>
          </a:p>
        </p:txBody>
      </p:sp>
    </p:spTree>
    <p:extLst>
      <p:ext uri="{BB962C8B-B14F-4D97-AF65-F5344CB8AC3E}">
        <p14:creationId xmlns:p14="http://schemas.microsoft.com/office/powerpoint/2010/main" val="150160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8618" r="-18618"/>
          <a:stretch>
            <a:fillRect/>
          </a:stretch>
        </p:blipFill>
        <p:spPr>
          <a:xfrm rot="21291321">
            <a:off x="-753664" y="-193232"/>
            <a:ext cx="12466507" cy="703045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84281" y="6187073"/>
            <a:ext cx="38908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Image credit and license use: see Slide notes</a:t>
            </a:r>
          </a:p>
        </p:txBody>
      </p:sp>
      <p:pic>
        <p:nvPicPr>
          <p:cNvPr id="2150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00011">
            <a:off x="8132863" y="1826335"/>
            <a:ext cx="3577838" cy="4293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573" y="0"/>
            <a:ext cx="9762227" cy="1143000"/>
          </a:xfrm>
        </p:spPr>
        <p:txBody>
          <a:bodyPr/>
          <a:lstStyle/>
          <a:p>
            <a:pPr>
              <a:defRPr/>
            </a:pPr>
            <a:r>
              <a:rPr lang="en-US" b="1" dirty="0"/>
              <a:t>What is a software bug?</a:t>
            </a:r>
          </a:p>
        </p:txBody>
      </p:sp>
    </p:spTree>
    <p:extLst>
      <p:ext uri="{BB962C8B-B14F-4D97-AF65-F5344CB8AC3E}">
        <p14:creationId xmlns:p14="http://schemas.microsoft.com/office/powerpoint/2010/main" val="1130678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3975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We can all create ‘bugs’</a:t>
            </a:r>
          </a:p>
        </p:txBody>
      </p:sp>
      <p:pic>
        <p:nvPicPr>
          <p:cNvPr id="2253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7544" y="2454722"/>
            <a:ext cx="9778055" cy="2963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TextBox 5"/>
          <p:cNvSpPr txBox="1">
            <a:spLocks noChangeArrowheads="1"/>
          </p:cNvSpPr>
          <p:nvPr/>
        </p:nvSpPr>
        <p:spPr bwMode="auto">
          <a:xfrm>
            <a:off x="609600" y="1196975"/>
            <a:ext cx="109982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/>
              <a:t>“If debugging is the process of removing bugs, then programming must be the process of putting them in.” </a:t>
            </a:r>
            <a:br>
              <a:rPr lang="en-US" dirty="0"/>
            </a:br>
            <a:r>
              <a:rPr lang="en-US" b="0" dirty="0"/>
              <a:t>E. J. </a:t>
            </a:r>
            <a:r>
              <a:rPr lang="en-US" b="0" dirty="0" err="1"/>
              <a:t>Dijkstra</a:t>
            </a:r>
            <a:r>
              <a:rPr lang="en-US" b="0" dirty="0"/>
              <a:t>*</a:t>
            </a:r>
            <a:r>
              <a:rPr lang="en-US" dirty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7800" y="5424422"/>
            <a:ext cx="11640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The quote is sometimes accredited to </a:t>
            </a:r>
            <a:r>
              <a:rPr lang="en-US" dirty="0" err="1"/>
              <a:t>Dijkstra</a:t>
            </a:r>
            <a:r>
              <a:rPr lang="en-US" dirty="0"/>
              <a:t>, but I haven’t found the original source. Whether or not he said it, it has an element of truth.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 rot="5400000">
            <a:off x="9172731" y="3772274"/>
            <a:ext cx="2962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 and license use: see Slide notes</a:t>
            </a:r>
          </a:p>
        </p:txBody>
      </p:sp>
    </p:spTree>
    <p:extLst>
      <p:ext uri="{BB962C8B-B14F-4D97-AF65-F5344CB8AC3E}">
        <p14:creationId xmlns:p14="http://schemas.microsoft.com/office/powerpoint/2010/main" val="1603581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purpose for testing?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There is no difference between testing and debugging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The purpose of testing is to show that the software works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The purpose of testing is to show that the software doesn’t work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The purpose of testing is not to prove anything specific, but to reduce the risk of using the software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Testing is a mental discipline that helps all IT professionals develop higher quality software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14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purpose (goal) of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“If our goal is to demonstrate that a program has no errors, then we will be steered subconsciously toward this goal; that is, we tend to select test data that have a low probability of causing the program to fail. On the other hand, if our goal is to demonstrate that a program has errors, our test data will have a higher probability of finding errors. The latter approach will add more value to the program than the former.”</a:t>
            </a:r>
          </a:p>
          <a:p>
            <a:r>
              <a:rPr lang="en-US" sz="2000" dirty="0"/>
              <a:t>Myers, </a:t>
            </a:r>
            <a:r>
              <a:rPr lang="en-US" sz="2000" dirty="0" err="1"/>
              <a:t>Badgett</a:t>
            </a:r>
            <a:r>
              <a:rPr lang="en-US" sz="2000" dirty="0"/>
              <a:t>, Sandler,  “The Art of Software Testing”, 2012, John Wiley &amp; Sons, Inc., New Jersey, USA.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9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Template" id="{152554A7-787E-AD44-B073-DFEA633F6A56}" vid="{58114130-8BE6-0D42-A791-7ADB79B59F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SlideTemplate</Template>
  <TotalTime>813</TotalTime>
  <Words>1889</Words>
  <Application>Microsoft Office PowerPoint</Application>
  <PresentationFormat>宽屏</PresentationFormat>
  <Paragraphs>230</Paragraphs>
  <Slides>40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Courier New</vt:lpstr>
      <vt:lpstr>Office Theme</vt:lpstr>
      <vt:lpstr>Introduction to Software Quality Assurance and Testing</vt:lpstr>
      <vt:lpstr>Learning Objectives</vt:lpstr>
      <vt:lpstr>The need for testing</vt:lpstr>
      <vt:lpstr>My first ever program… </vt:lpstr>
      <vt:lpstr>PowerPoint 演示文稿</vt:lpstr>
      <vt:lpstr>What is a software bug?</vt:lpstr>
      <vt:lpstr>We can all create ‘bugs’</vt:lpstr>
      <vt:lpstr>What is the purpose for testing?</vt:lpstr>
      <vt:lpstr>The purpose (goal) of testing</vt:lpstr>
      <vt:lpstr>Your Experience</vt:lpstr>
      <vt:lpstr>Exercise</vt:lpstr>
      <vt:lpstr>Microsoft’s Experience</vt:lpstr>
      <vt:lpstr>Microsoft’s Experience</vt:lpstr>
      <vt:lpstr>Microsoft’s Experience</vt:lpstr>
      <vt:lpstr>The challenge of scale</vt:lpstr>
      <vt:lpstr>Any Questions?</vt:lpstr>
      <vt:lpstr>Basic Terminology</vt:lpstr>
      <vt:lpstr>Errors, Faults and Failures</vt:lpstr>
      <vt:lpstr>Errors, Faults and Failures</vt:lpstr>
      <vt:lpstr>Test Cases</vt:lpstr>
      <vt:lpstr>Relationship between Development, Testing and Quality Assurance</vt:lpstr>
      <vt:lpstr>Testing and the Lifecycle</vt:lpstr>
      <vt:lpstr>The Joel Test on how to better code http://www.joelonsoftware.com/articles/fog0000000043.html </vt:lpstr>
      <vt:lpstr>What is a good score?</vt:lpstr>
      <vt:lpstr>Where testing fits</vt:lpstr>
      <vt:lpstr>The Joel Test on how to better code http://www.joelonsoftware.com/articles/fog0000000043.html </vt:lpstr>
      <vt:lpstr>Software Quality</vt:lpstr>
      <vt:lpstr>Test everything?</vt:lpstr>
      <vt:lpstr>Test Everything?</vt:lpstr>
      <vt:lpstr>One view of Google’s Experience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Concepts</dc:title>
  <dc:creator>Neil Taylor [nst]</dc:creator>
  <cp:lastModifiedBy>泠然 杨</cp:lastModifiedBy>
  <cp:revision>49</cp:revision>
  <cp:lastPrinted>2019-11-04T10:20:15Z</cp:lastPrinted>
  <dcterms:created xsi:type="dcterms:W3CDTF">2016-03-27T07:47:17Z</dcterms:created>
  <dcterms:modified xsi:type="dcterms:W3CDTF">2019-12-05T12:47:49Z</dcterms:modified>
</cp:coreProperties>
</file>

<file path=docProps/thumbnail.jpeg>
</file>